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70" r:id="rId3"/>
    <p:sldId id="271" r:id="rId4"/>
    <p:sldId id="268" r:id="rId5"/>
    <p:sldId id="257" r:id="rId6"/>
    <p:sldId id="258" r:id="rId7"/>
    <p:sldId id="259" r:id="rId8"/>
    <p:sldId id="277" r:id="rId9"/>
    <p:sldId id="275" r:id="rId10"/>
    <p:sldId id="279" r:id="rId11"/>
    <p:sldId id="280" r:id="rId12"/>
    <p:sldId id="267" r:id="rId13"/>
    <p:sldId id="276" r:id="rId14"/>
    <p:sldId id="262" r:id="rId15"/>
    <p:sldId id="281" r:id="rId16"/>
    <p:sldId id="282" r:id="rId17"/>
    <p:sldId id="273" r:id="rId18"/>
    <p:sldId id="28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3784" autoAdjust="0"/>
  </p:normalViewPr>
  <p:slideViewPr>
    <p:cSldViewPr snapToGrid="0">
      <p:cViewPr varScale="1">
        <p:scale>
          <a:sx n="103" d="100"/>
          <a:sy n="103" d="100"/>
        </p:scale>
        <p:origin x="89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10/25/2022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10/25/2022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10/25/2022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10/25/2022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10/25/2022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10/25/2022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10/25/2022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heconversation.com/who-will-get-the-scholarships-in-the-new-expensive-world-of-higher-education-26958"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illustrations/cartoon-smiley-questions-puzzle-3082809/"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video" Target="https://www.youtube.com/embed/gB30ASXhCho"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jisc.ac.uk/blog/member-stories-using-digital-archives-to-inspire-students-19-nov-2018"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hyperlink" Target="https://bradanovic.blogspot.com/2015/11/aspectos-economicos-de-la-gratuidad.html" TargetMode="External"/><Relationship Id="rId2" Type="http://schemas.openxmlformats.org/officeDocument/2006/relationships/image" Target="../media/image16.jp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smiddle@binghamton.edu"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freepngimg.com/png/85354-text-question-blog-questions-logo-any"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udentaid.gov/" TargetMode="External"/><Relationship Id="rId2" Type="http://schemas.openxmlformats.org/officeDocument/2006/relationships/hyperlink" Target="http://www.fafsa.gov/" TargetMode="Externa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emUDDQSFYRI"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progressive-charlestown.com/2021/01/federal-financial-aid-for-college-will.html"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video" Target="https://www.youtube.com/embed/w9HWaQpuNS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iTb7hMVtzc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9848" y="1298448"/>
            <a:ext cx="7315200" cy="3255264"/>
          </a:xfrm>
        </p:spPr>
        <p:txBody>
          <a:bodyPr/>
          <a:lstStyle/>
          <a:p>
            <a:r>
              <a:rPr lang="en-US" b="1" dirty="0"/>
              <a:t>FINANCIAL AID</a:t>
            </a:r>
            <a:br>
              <a:rPr lang="en-US" b="1" dirty="0"/>
            </a:br>
            <a:r>
              <a:rPr lang="en-US" b="1" dirty="0"/>
              <a:t>for 2023-2024</a:t>
            </a:r>
            <a:br>
              <a:rPr lang="en-US" b="1" dirty="0"/>
            </a:br>
            <a:endParaRPr lang="en-US" b="1" dirty="0"/>
          </a:p>
        </p:txBody>
      </p:sp>
      <p:sp>
        <p:nvSpPr>
          <p:cNvPr id="3" name="Subtitle 2"/>
          <p:cNvSpPr>
            <a:spLocks noGrp="1"/>
          </p:cNvSpPr>
          <p:nvPr>
            <p:ph type="subTitle" idx="1"/>
          </p:nvPr>
        </p:nvSpPr>
        <p:spPr>
          <a:xfrm>
            <a:off x="1069848" y="4226493"/>
            <a:ext cx="7315200" cy="914400"/>
          </a:xfrm>
        </p:spPr>
        <p:txBody>
          <a:bodyPr>
            <a:noAutofit/>
          </a:bodyPr>
          <a:lstStyle/>
          <a:p>
            <a:r>
              <a:rPr lang="en-US" sz="2800" b="1" dirty="0"/>
              <a:t>Shaunté Middleton</a:t>
            </a:r>
          </a:p>
          <a:p>
            <a:r>
              <a:rPr lang="en-US" sz="2800" b="1" dirty="0"/>
              <a:t>Educational Talent Search</a:t>
            </a:r>
          </a:p>
          <a:p>
            <a:r>
              <a:rPr lang="en-US" sz="2800" b="1" dirty="0"/>
              <a:t>Binghamton University</a:t>
            </a:r>
          </a:p>
        </p:txBody>
      </p:sp>
      <p:pic>
        <p:nvPicPr>
          <p:cNvPr id="8" name="Picture 7">
            <a:extLst>
              <a:ext uri="{FF2B5EF4-FFF2-40B4-BE49-F238E27FC236}">
                <a16:creationId xmlns:a16="http://schemas.microsoft.com/office/drawing/2014/main" id="{301C1B47-0EE4-43F4-A824-F037C2C1AAAD}"/>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7417943" y="1108611"/>
            <a:ext cx="4774058" cy="4640778"/>
          </a:xfrm>
          <a:prstGeom prst="rect">
            <a:avLst/>
          </a:prstGeom>
        </p:spPr>
      </p:pic>
    </p:spTree>
    <p:extLst>
      <p:ext uri="{BB962C8B-B14F-4D97-AF65-F5344CB8AC3E}">
        <p14:creationId xmlns:p14="http://schemas.microsoft.com/office/powerpoint/2010/main" val="3697579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987B5-4C22-458E-B333-AC844C3D2FAF}"/>
              </a:ext>
            </a:extLst>
          </p:cNvPr>
          <p:cNvSpPr>
            <a:spLocks noGrp="1"/>
          </p:cNvSpPr>
          <p:nvPr>
            <p:ph type="title"/>
          </p:nvPr>
        </p:nvSpPr>
        <p:spPr>
          <a:xfrm>
            <a:off x="0" y="733425"/>
            <a:ext cx="3438525" cy="5381625"/>
          </a:xfrm>
        </p:spPr>
        <p:txBody>
          <a:bodyPr/>
          <a:lstStyle/>
          <a:p>
            <a:pPr algn="ctr"/>
            <a:r>
              <a:rPr lang="en-US" b="1" dirty="0"/>
              <a:t>What is a SAR?</a:t>
            </a:r>
            <a:br>
              <a:rPr lang="en-US" b="1" dirty="0"/>
            </a:br>
            <a:r>
              <a:rPr lang="en-US" b="1" dirty="0"/>
              <a:t>Student Aid Repor</a:t>
            </a:r>
            <a:r>
              <a:rPr lang="en-US" dirty="0"/>
              <a:t>t</a:t>
            </a:r>
            <a:br>
              <a:rPr lang="en-US" dirty="0"/>
            </a:br>
            <a:r>
              <a:rPr lang="en-US" dirty="0"/>
              <a:t/>
            </a:r>
            <a:br>
              <a:rPr lang="en-US" dirty="0"/>
            </a:br>
            <a:r>
              <a:rPr lang="en-US" dirty="0"/>
              <a:t/>
            </a:r>
            <a:br>
              <a:rPr lang="en-US" dirty="0"/>
            </a:br>
            <a:r>
              <a:rPr lang="en-US" dirty="0"/>
              <a:t/>
            </a:r>
            <a:br>
              <a:rPr lang="en-US" dirty="0"/>
            </a:br>
            <a:endParaRPr lang="en-US" dirty="0"/>
          </a:p>
        </p:txBody>
      </p:sp>
      <p:sp>
        <p:nvSpPr>
          <p:cNvPr id="3" name="Content Placeholder 2">
            <a:extLst>
              <a:ext uri="{FF2B5EF4-FFF2-40B4-BE49-F238E27FC236}">
                <a16:creationId xmlns:a16="http://schemas.microsoft.com/office/drawing/2014/main" id="{5EFF4848-A285-4842-BA59-9155AD84F5A4}"/>
              </a:ext>
            </a:extLst>
          </p:cNvPr>
          <p:cNvSpPr>
            <a:spLocks noGrp="1"/>
          </p:cNvSpPr>
          <p:nvPr>
            <p:ph idx="1"/>
          </p:nvPr>
        </p:nvSpPr>
        <p:spPr>
          <a:xfrm>
            <a:off x="3869268" y="154112"/>
            <a:ext cx="7315200" cy="6215866"/>
          </a:xfrm>
        </p:spPr>
        <p:txBody>
          <a:bodyPr>
            <a:normAutofit/>
          </a:bodyPr>
          <a:lstStyle/>
          <a:p>
            <a:pPr marL="0" indent="0" algn="ctr">
              <a:buNone/>
            </a:pPr>
            <a:r>
              <a:rPr lang="en-US" sz="2400" dirty="0">
                <a:solidFill>
                  <a:srgbClr val="0070C0"/>
                </a:solidFill>
              </a:rPr>
              <a:t>Your Student Aid Report (SAR) is </a:t>
            </a:r>
            <a:r>
              <a:rPr lang="en-US" sz="2400" b="1" dirty="0">
                <a:solidFill>
                  <a:srgbClr val="0070C0"/>
                </a:solidFill>
              </a:rPr>
              <a:t>an electronic or paper document that gives you some basic information about your eligibility for federal student aid</a:t>
            </a:r>
            <a:r>
              <a:rPr lang="en-US" sz="2400" dirty="0">
                <a:solidFill>
                  <a:srgbClr val="0070C0"/>
                </a:solidFill>
              </a:rPr>
              <a:t>. It also includes your answers to the questions on the Free Application for Federal Student Aid (FAFSA</a:t>
            </a:r>
            <a:r>
              <a:rPr lang="en-US" sz="2400" baseline="30000" dirty="0">
                <a:solidFill>
                  <a:srgbClr val="0070C0"/>
                </a:solidFill>
              </a:rPr>
              <a:t>®</a:t>
            </a:r>
            <a:r>
              <a:rPr lang="en-US" sz="2400" dirty="0">
                <a:solidFill>
                  <a:srgbClr val="0070C0"/>
                </a:solidFill>
              </a:rPr>
              <a:t>) form.</a:t>
            </a:r>
          </a:p>
          <a:p>
            <a:pPr marL="0" indent="0" algn="ctr">
              <a:buNone/>
            </a:pPr>
            <a:r>
              <a:rPr lang="en-US" sz="2400" dirty="0">
                <a:solidFill>
                  <a:srgbClr val="0070C0"/>
                </a:solidFill>
              </a:rPr>
              <a:t>   </a:t>
            </a:r>
          </a:p>
          <a:p>
            <a:pPr marL="0" indent="0" algn="ctr">
              <a:buNone/>
            </a:pPr>
            <a:r>
              <a:rPr lang="en-US" sz="2400" dirty="0">
                <a:solidFill>
                  <a:srgbClr val="0070C0"/>
                </a:solidFill>
              </a:rPr>
              <a:t>You will receive it in your email 1-3 days after you      submit a signed FAFSA.</a:t>
            </a:r>
          </a:p>
          <a:p>
            <a:pPr marL="0" indent="0">
              <a:buNone/>
            </a:pPr>
            <a:endParaRPr lang="en-US" sz="2400" dirty="0">
              <a:solidFill>
                <a:srgbClr val="0070C0"/>
              </a:solidFill>
            </a:endParaRPr>
          </a:p>
          <a:p>
            <a:pPr marL="0" indent="0" algn="ctr">
              <a:buNone/>
            </a:pPr>
            <a:r>
              <a:rPr lang="en-US" sz="2400" b="1" dirty="0">
                <a:solidFill>
                  <a:srgbClr val="0070C0"/>
                </a:solidFill>
              </a:rPr>
              <a:t>BE SURE TO READ YOUR SAR</a:t>
            </a:r>
            <a:r>
              <a:rPr lang="en-US" sz="2400" dirty="0">
                <a:solidFill>
                  <a:srgbClr val="0070C0"/>
                </a:solidFill>
              </a:rPr>
              <a:t>! </a:t>
            </a:r>
          </a:p>
          <a:p>
            <a:pPr marL="0" indent="0" algn="ctr">
              <a:buNone/>
            </a:pPr>
            <a:r>
              <a:rPr lang="en-US" sz="2400" dirty="0">
                <a:solidFill>
                  <a:srgbClr val="0070C0"/>
                </a:solidFill>
              </a:rPr>
              <a:t>It will let you know if you have made any errors and will tell you how much Pell Grant money and Student Loan eligibility you have.</a:t>
            </a:r>
          </a:p>
        </p:txBody>
      </p:sp>
      <p:pic>
        <p:nvPicPr>
          <p:cNvPr id="8" name="Picture 7">
            <a:extLst>
              <a:ext uri="{FF2B5EF4-FFF2-40B4-BE49-F238E27FC236}">
                <a16:creationId xmlns:a16="http://schemas.microsoft.com/office/drawing/2014/main" id="{4E65E2B3-765C-48C4-AAE5-311045617E2C}"/>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0" y="3424237"/>
            <a:ext cx="3616503" cy="2800787"/>
          </a:xfrm>
          <a:prstGeom prst="rect">
            <a:avLst/>
          </a:prstGeom>
        </p:spPr>
      </p:pic>
    </p:spTree>
    <p:extLst>
      <p:ext uri="{BB962C8B-B14F-4D97-AF65-F5344CB8AC3E}">
        <p14:creationId xmlns:p14="http://schemas.microsoft.com/office/powerpoint/2010/main" val="4292154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F0C4D-4379-4207-BF26-746D9C270F87}"/>
              </a:ext>
            </a:extLst>
          </p:cNvPr>
          <p:cNvSpPr>
            <a:spLocks noGrp="1"/>
          </p:cNvSpPr>
          <p:nvPr>
            <p:ph type="title"/>
          </p:nvPr>
        </p:nvSpPr>
        <p:spPr>
          <a:xfrm>
            <a:off x="0" y="743295"/>
            <a:ext cx="3428999" cy="5329514"/>
          </a:xfrm>
        </p:spPr>
        <p:txBody>
          <a:bodyPr>
            <a:normAutofit fontScale="90000"/>
          </a:bodyPr>
          <a:lstStyle/>
          <a:p>
            <a:r>
              <a:rPr lang="en-US" b="1" dirty="0"/>
              <a:t>You will find a      direct link to the </a:t>
            </a:r>
            <a:r>
              <a:rPr lang="en-US" b="1" dirty="0">
                <a:solidFill>
                  <a:srgbClr val="002060"/>
                </a:solidFill>
              </a:rPr>
              <a:t>New York State TAP application </a:t>
            </a:r>
            <a:r>
              <a:rPr lang="en-US" b="1" dirty="0"/>
              <a:t>on the confirmation page of the </a:t>
            </a:r>
            <a:r>
              <a:rPr lang="en-US" sz="4000" b="1" dirty="0"/>
              <a:t>FAFSA</a:t>
            </a:r>
            <a:r>
              <a:rPr lang="en-US" b="1" dirty="0"/>
              <a:t>. </a:t>
            </a:r>
            <a:br>
              <a:rPr lang="en-US" b="1" dirty="0"/>
            </a:br>
            <a:r>
              <a:rPr lang="en-US" b="1" dirty="0"/>
              <a:t>Click there if you would like to </a:t>
            </a:r>
            <a:br>
              <a:rPr lang="en-US" b="1" dirty="0"/>
            </a:br>
            <a:r>
              <a:rPr lang="en-US" b="1" dirty="0">
                <a:solidFill>
                  <a:srgbClr val="002060"/>
                </a:solidFill>
              </a:rPr>
              <a:t>“Start your state application”. </a:t>
            </a:r>
            <a:endParaRPr lang="en-US" dirty="0"/>
          </a:p>
        </p:txBody>
      </p:sp>
      <p:pic>
        <p:nvPicPr>
          <p:cNvPr id="8" name="Content Placeholder 7">
            <a:extLst>
              <a:ext uri="{FF2B5EF4-FFF2-40B4-BE49-F238E27FC236}">
                <a16:creationId xmlns:a16="http://schemas.microsoft.com/office/drawing/2014/main" id="{3988390C-341C-4B73-8A56-6215E2DA0F26}"/>
              </a:ext>
            </a:extLst>
          </p:cNvPr>
          <p:cNvPicPr>
            <a:picLocks noGrp="1"/>
          </p:cNvPicPr>
          <p:nvPr>
            <p:ph idx="1"/>
          </p:nvPr>
        </p:nvPicPr>
        <p:blipFill>
          <a:blip r:embed="rId2"/>
          <a:stretch>
            <a:fillRect/>
          </a:stretch>
        </p:blipFill>
        <p:spPr>
          <a:xfrm>
            <a:off x="3668545" y="743295"/>
            <a:ext cx="8229600" cy="5707202"/>
          </a:xfrm>
          <a:prstGeom prst="rect">
            <a:avLst/>
          </a:prstGeom>
        </p:spPr>
      </p:pic>
    </p:spTree>
    <p:extLst>
      <p:ext uri="{BB962C8B-B14F-4D97-AF65-F5344CB8AC3E}">
        <p14:creationId xmlns:p14="http://schemas.microsoft.com/office/powerpoint/2010/main" val="2907512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7646"/>
            <a:ext cx="3448593" cy="5342707"/>
          </a:xfrm>
        </p:spPr>
        <p:txBody>
          <a:bodyPr>
            <a:normAutofit fontScale="90000"/>
          </a:bodyPr>
          <a:lstStyle/>
          <a:p>
            <a:pPr algn="ctr"/>
            <a:r>
              <a:rPr lang="en-US" sz="4000" b="1" dirty="0">
                <a:solidFill>
                  <a:srgbClr val="0070C0"/>
                </a:solidFill>
              </a:rPr>
              <a:t>HESC.NY.GOV</a:t>
            </a:r>
            <a:r>
              <a:rPr lang="en-US" dirty="0">
                <a:solidFill>
                  <a:srgbClr val="0070C0"/>
                </a:solidFill>
              </a:rPr>
              <a:t> </a:t>
            </a:r>
            <a:r>
              <a:rPr lang="en-US" b="1" dirty="0"/>
              <a:t>is also the place to apply for the </a:t>
            </a:r>
            <a:r>
              <a:rPr lang="en-US" sz="4000" b="1" dirty="0"/>
              <a:t>NYS Excelsior Scholarship</a:t>
            </a:r>
            <a:r>
              <a:rPr lang="en-US" b="1" dirty="0"/>
              <a:t>.</a:t>
            </a:r>
            <a:br>
              <a:rPr lang="en-US" b="1" dirty="0"/>
            </a:br>
            <a:r>
              <a:rPr lang="en-US" b="1" dirty="0"/>
              <a:t>  </a:t>
            </a:r>
            <a:br>
              <a:rPr lang="en-US" b="1" dirty="0"/>
            </a:br>
            <a:r>
              <a:rPr lang="en-US" b="1" dirty="0"/>
              <a:t>$125,000 income limit this year.</a:t>
            </a:r>
            <a:br>
              <a:rPr lang="en-US" b="1" dirty="0"/>
            </a:br>
            <a:r>
              <a:rPr lang="en-US" b="1" dirty="0"/>
              <a:t/>
            </a:r>
            <a:br>
              <a:rPr lang="en-US" b="1" dirty="0"/>
            </a:br>
            <a:r>
              <a:rPr lang="en-US" b="1" dirty="0"/>
              <a:t>LAST DOLLAR SCHOLASHIP</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9269" y="864108"/>
            <a:ext cx="7315200" cy="5120639"/>
          </a:xfrm>
          <a:prstGeom prst="rect">
            <a:avLst/>
          </a:prstGeom>
        </p:spPr>
      </p:pic>
      <p:sp>
        <p:nvSpPr>
          <p:cNvPr id="8" name="Content Placeholder 7"/>
          <p:cNvSpPr>
            <a:spLocks noGrp="1"/>
          </p:cNvSpPr>
          <p:nvPr>
            <p:ph idx="1"/>
          </p:nvPr>
        </p:nvSpPr>
        <p:spPr/>
        <p:txBody>
          <a:bodyPr/>
          <a:lstStyle/>
          <a:p>
            <a:endParaRPr lang="en-US" dirty="0"/>
          </a:p>
        </p:txBody>
      </p:sp>
    </p:spTree>
    <p:extLst>
      <p:ext uri="{BB962C8B-B14F-4D97-AF65-F5344CB8AC3E}">
        <p14:creationId xmlns:p14="http://schemas.microsoft.com/office/powerpoint/2010/main" val="185759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5A566-FFFE-4B0A-99DB-D91DB886B09B}"/>
              </a:ext>
            </a:extLst>
          </p:cNvPr>
          <p:cNvSpPr>
            <a:spLocks noGrp="1"/>
          </p:cNvSpPr>
          <p:nvPr>
            <p:ph type="title"/>
          </p:nvPr>
        </p:nvSpPr>
        <p:spPr>
          <a:xfrm>
            <a:off x="-1" y="762000"/>
            <a:ext cx="3510803" cy="5314950"/>
          </a:xfrm>
        </p:spPr>
        <p:txBody>
          <a:bodyPr>
            <a:normAutofit/>
          </a:bodyPr>
          <a:lstStyle/>
          <a:p>
            <a:r>
              <a:rPr lang="en-US" sz="4000" dirty="0">
                <a:solidFill>
                  <a:srgbClr val="002060"/>
                </a:solidFill>
              </a:rPr>
              <a:t>www.</a:t>
            </a:r>
            <a:br>
              <a:rPr lang="en-US" sz="4000" dirty="0">
                <a:solidFill>
                  <a:srgbClr val="002060"/>
                </a:solidFill>
              </a:rPr>
            </a:br>
            <a:r>
              <a:rPr lang="en-US" sz="4000" dirty="0">
                <a:solidFill>
                  <a:srgbClr val="002060"/>
                </a:solidFill>
              </a:rPr>
              <a:t>HESC.NY.GOV/</a:t>
            </a:r>
            <a:br>
              <a:rPr lang="en-US" sz="4000" dirty="0">
                <a:solidFill>
                  <a:srgbClr val="002060"/>
                </a:solidFill>
              </a:rPr>
            </a:br>
            <a:r>
              <a:rPr lang="en-US" sz="4000" dirty="0">
                <a:solidFill>
                  <a:srgbClr val="002060"/>
                </a:solidFill>
              </a:rPr>
              <a:t>TOTW</a:t>
            </a:r>
            <a:br>
              <a:rPr lang="en-US" sz="4000" dirty="0">
                <a:solidFill>
                  <a:srgbClr val="002060"/>
                </a:solidFill>
              </a:rPr>
            </a:br>
            <a:r>
              <a:rPr lang="en-US" sz="1800" dirty="0">
                <a:solidFill>
                  <a:srgbClr val="002060"/>
                </a:solidFill>
              </a:rPr>
              <a:t>https://www.youtube.com/watch?v=gB30ASXhCho</a:t>
            </a:r>
          </a:p>
        </p:txBody>
      </p:sp>
      <p:pic>
        <p:nvPicPr>
          <p:cNvPr id="3" name="Online Media 2" title="NYS HESC TAP">
            <a:hlinkClick r:id="" action="ppaction://media"/>
            <a:extLst>
              <a:ext uri="{FF2B5EF4-FFF2-40B4-BE49-F238E27FC236}">
                <a16:creationId xmlns:a16="http://schemas.microsoft.com/office/drawing/2014/main" id="{94A86678-ABA3-466D-A0CD-86E0BFE66466}"/>
              </a:ext>
            </a:extLst>
          </p:cNvPr>
          <p:cNvPicPr>
            <a:picLocks noRot="1" noChangeAspect="1"/>
          </p:cNvPicPr>
          <p:nvPr>
            <a:videoFile r:link="rId1"/>
          </p:nvPr>
        </p:nvPicPr>
        <p:blipFill>
          <a:blip r:embed="rId3"/>
          <a:stretch>
            <a:fillRect/>
          </a:stretch>
        </p:blipFill>
        <p:spPr>
          <a:xfrm>
            <a:off x="3510803" y="762000"/>
            <a:ext cx="8309722" cy="5314950"/>
          </a:xfrm>
          <a:prstGeom prst="rect">
            <a:avLst/>
          </a:prstGeom>
        </p:spPr>
      </p:pic>
    </p:spTree>
    <p:extLst>
      <p:ext uri="{BB962C8B-B14F-4D97-AF65-F5344CB8AC3E}">
        <p14:creationId xmlns:p14="http://schemas.microsoft.com/office/powerpoint/2010/main" val="1037989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3AFC3ADC-BAC1-4260-BB56-B1ECEE0BE046}"/>
              </a:ext>
            </a:extLst>
          </p:cNvPr>
          <p:cNvSpPr>
            <a:spLocks noGrp="1"/>
          </p:cNvSpPr>
          <p:nvPr>
            <p:ph idx="1"/>
          </p:nvPr>
        </p:nvSpPr>
        <p:spPr>
          <a:solidFill>
            <a:schemeClr val="bg1"/>
          </a:solidFill>
          <a:ln>
            <a:solidFill>
              <a:schemeClr val="bg1"/>
            </a:solidFill>
          </a:ln>
        </p:spPr>
        <p:txBody>
          <a:bodyPr/>
          <a:lstStyle/>
          <a:p>
            <a:endParaRPr lang="en-US"/>
          </a:p>
        </p:txBody>
      </p:sp>
      <p:sp>
        <p:nvSpPr>
          <p:cNvPr id="2" name="Title 1"/>
          <p:cNvSpPr>
            <a:spLocks noGrp="1"/>
          </p:cNvSpPr>
          <p:nvPr>
            <p:ph type="title"/>
          </p:nvPr>
        </p:nvSpPr>
        <p:spPr>
          <a:xfrm>
            <a:off x="0" y="758077"/>
            <a:ext cx="3448594" cy="5342277"/>
          </a:xfrm>
        </p:spPr>
        <p:txBody>
          <a:bodyPr/>
          <a:lstStyle/>
          <a:p>
            <a:r>
              <a:rPr lang="en-US" b="1" dirty="0"/>
              <a:t>Once you completed the </a:t>
            </a:r>
            <a:r>
              <a:rPr lang="en-US" sz="4000" b="1" dirty="0"/>
              <a:t>your FAFSA and TAP</a:t>
            </a:r>
            <a:r>
              <a:rPr lang="en-US" dirty="0"/>
              <a:t>…</a:t>
            </a:r>
            <a:br>
              <a:rPr lang="en-US" dirty="0"/>
            </a:br>
            <a:r>
              <a:rPr lang="en-US" dirty="0"/>
              <a:t/>
            </a:r>
            <a:br>
              <a:rPr lang="en-US" dirty="0"/>
            </a:br>
            <a:r>
              <a:rPr lang="en-US" dirty="0"/>
              <a:t>AM I DONE WITH</a:t>
            </a:r>
            <a:br>
              <a:rPr lang="en-US" dirty="0"/>
            </a:br>
            <a:r>
              <a:rPr lang="en-US" dirty="0"/>
              <a:t>FINANCIAL AID?</a:t>
            </a:r>
          </a:p>
        </p:txBody>
      </p:sp>
      <p:sp>
        <p:nvSpPr>
          <p:cNvPr id="3" name="TextBox 2">
            <a:extLst>
              <a:ext uri="{FF2B5EF4-FFF2-40B4-BE49-F238E27FC236}">
                <a16:creationId xmlns:a16="http://schemas.microsoft.com/office/drawing/2014/main" id="{9144282C-D969-4BAD-A1A7-66E42B7DC5B2}"/>
              </a:ext>
            </a:extLst>
          </p:cNvPr>
          <p:cNvSpPr txBox="1"/>
          <p:nvPr/>
        </p:nvSpPr>
        <p:spPr>
          <a:xfrm flipV="1">
            <a:off x="13050433" y="3958046"/>
            <a:ext cx="417918" cy="646331"/>
          </a:xfrm>
          <a:prstGeom prst="rect">
            <a:avLst/>
          </a:prstGeom>
          <a:noFill/>
        </p:spPr>
        <p:txBody>
          <a:bodyPr wrap="square" rtlCol="0">
            <a:spAutoFit/>
          </a:bodyPr>
          <a:lstStyle/>
          <a:p>
            <a:endParaRPr lang="en-US" dirty="0"/>
          </a:p>
          <a:p>
            <a:endParaRPr lang="en-US" dirty="0"/>
          </a:p>
        </p:txBody>
      </p:sp>
      <p:pic>
        <p:nvPicPr>
          <p:cNvPr id="14" name="Picture 13">
            <a:extLst>
              <a:ext uri="{FF2B5EF4-FFF2-40B4-BE49-F238E27FC236}">
                <a16:creationId xmlns:a16="http://schemas.microsoft.com/office/drawing/2014/main" id="{7708E3B8-B36C-4A8B-A7AE-420B7DA7E246}"/>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4191000" y="242887"/>
            <a:ext cx="6762750" cy="3614738"/>
          </a:xfrm>
          <a:prstGeom prst="rect">
            <a:avLst/>
          </a:prstGeom>
        </p:spPr>
      </p:pic>
      <p:sp>
        <p:nvSpPr>
          <p:cNvPr id="16" name="TextBox 15">
            <a:extLst>
              <a:ext uri="{FF2B5EF4-FFF2-40B4-BE49-F238E27FC236}">
                <a16:creationId xmlns:a16="http://schemas.microsoft.com/office/drawing/2014/main" id="{45282F0B-63DD-4390-98F5-02458A4C92AC}"/>
              </a:ext>
            </a:extLst>
          </p:cNvPr>
          <p:cNvSpPr txBox="1"/>
          <p:nvPr/>
        </p:nvSpPr>
        <p:spPr>
          <a:xfrm>
            <a:off x="3448050" y="3857625"/>
            <a:ext cx="7591425" cy="1754326"/>
          </a:xfrm>
          <a:prstGeom prst="rect">
            <a:avLst/>
          </a:prstGeom>
          <a:noFill/>
        </p:spPr>
        <p:txBody>
          <a:bodyPr wrap="square" rtlCol="0">
            <a:spAutoFit/>
          </a:bodyPr>
          <a:lstStyle/>
          <a:p>
            <a:pPr algn="ctr"/>
            <a:r>
              <a:rPr lang="en-US" sz="3600" dirty="0">
                <a:solidFill>
                  <a:srgbClr val="0070C0"/>
                </a:solidFill>
              </a:rPr>
              <a:t>Well….NO.</a:t>
            </a:r>
          </a:p>
          <a:p>
            <a:pPr algn="ctr"/>
            <a:r>
              <a:rPr lang="en-US" sz="3600" dirty="0">
                <a:solidFill>
                  <a:srgbClr val="0070C0"/>
                </a:solidFill>
              </a:rPr>
              <a:t> This is actually just the beginning of your financial aid process!</a:t>
            </a:r>
          </a:p>
        </p:txBody>
      </p:sp>
    </p:spTree>
    <p:extLst>
      <p:ext uri="{BB962C8B-B14F-4D97-AF65-F5344CB8AC3E}">
        <p14:creationId xmlns:p14="http://schemas.microsoft.com/office/powerpoint/2010/main" val="1994920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E2AD1-78E3-4D04-924C-FD715AAD8379}"/>
              </a:ext>
            </a:extLst>
          </p:cNvPr>
          <p:cNvSpPr>
            <a:spLocks noGrp="1"/>
          </p:cNvSpPr>
          <p:nvPr>
            <p:ph type="title"/>
          </p:nvPr>
        </p:nvSpPr>
        <p:spPr>
          <a:xfrm>
            <a:off x="0" y="801383"/>
            <a:ext cx="3438525" cy="5291192"/>
          </a:xfrm>
        </p:spPr>
        <p:txBody>
          <a:bodyPr>
            <a:normAutofit fontScale="90000"/>
          </a:bodyPr>
          <a:lstStyle/>
          <a:p>
            <a:r>
              <a:rPr lang="en-US" b="1" dirty="0">
                <a:solidFill>
                  <a:srgbClr val="0070C0"/>
                </a:solidFill>
              </a:rPr>
              <a:t>Your college will assign you an online account.</a:t>
            </a:r>
            <a:r>
              <a:rPr lang="en-US" sz="800" b="1" dirty="0">
                <a:solidFill>
                  <a:srgbClr val="0070C0"/>
                </a:solidFill>
              </a:rPr>
              <a:t> </a:t>
            </a:r>
            <a:br>
              <a:rPr lang="en-US" sz="800" b="1" dirty="0">
                <a:solidFill>
                  <a:srgbClr val="0070C0"/>
                </a:solidFill>
              </a:rPr>
            </a:br>
            <a:r>
              <a:rPr lang="en-US" sz="800" b="1" dirty="0">
                <a:solidFill>
                  <a:srgbClr val="0070C0"/>
                </a:solidFill>
              </a:rPr>
              <a:t/>
            </a:r>
            <a:br>
              <a:rPr lang="en-US" sz="800" b="1" dirty="0">
                <a:solidFill>
                  <a:srgbClr val="0070C0"/>
                </a:solidFill>
              </a:rPr>
            </a:br>
            <a:r>
              <a:rPr lang="en-US" sz="2700" dirty="0"/>
              <a:t>This account is where you can see what types of  Financial Aid you have been offered.</a:t>
            </a:r>
            <a:br>
              <a:rPr lang="en-US" sz="2700" dirty="0"/>
            </a:br>
            <a:r>
              <a:rPr lang="en-US" sz="2700" dirty="0">
                <a:solidFill>
                  <a:srgbClr val="0070C0"/>
                </a:solidFill>
              </a:rPr>
              <a:t>You will need to ACCEPT or DECLINE your financial aid offer in this account.</a:t>
            </a:r>
            <a:r>
              <a:rPr lang="en-US" sz="2700" dirty="0"/>
              <a:t/>
            </a:r>
            <a:br>
              <a:rPr lang="en-US" sz="2700" dirty="0"/>
            </a:br>
            <a:r>
              <a:rPr lang="en-US" sz="2700" dirty="0"/>
              <a:t>You will also use this account to register  for classes, create your </a:t>
            </a:r>
            <a:r>
              <a:rPr lang="en-US" sz="2700" dirty="0" err="1"/>
              <a:t>schedule,see</a:t>
            </a:r>
            <a:r>
              <a:rPr lang="en-US" sz="2700" dirty="0"/>
              <a:t> your </a:t>
            </a:r>
            <a:r>
              <a:rPr lang="en-US" sz="2800" dirty="0"/>
              <a:t>grades.</a:t>
            </a:r>
          </a:p>
        </p:txBody>
      </p:sp>
      <p:graphicFrame>
        <p:nvGraphicFramePr>
          <p:cNvPr id="23" name="Content Placeholder 22">
            <a:extLst>
              <a:ext uri="{FF2B5EF4-FFF2-40B4-BE49-F238E27FC236}">
                <a16:creationId xmlns:a16="http://schemas.microsoft.com/office/drawing/2014/main" id="{68E1FF99-8F5E-4A6A-A7C4-FC63B2C71F5F}"/>
              </a:ext>
            </a:extLst>
          </p:cNvPr>
          <p:cNvGraphicFramePr>
            <a:graphicFrameLocks noGrp="1" noChangeAspect="1"/>
          </p:cNvGraphicFramePr>
          <p:nvPr>
            <p:ph idx="1"/>
            <p:extLst>
              <p:ext uri="{D42A27DB-BD31-4B8C-83A1-F6EECF244321}">
                <p14:modId xmlns:p14="http://schemas.microsoft.com/office/powerpoint/2010/main" val="3146939009"/>
              </p:ext>
            </p:extLst>
          </p:nvPr>
        </p:nvGraphicFramePr>
        <p:xfrm>
          <a:off x="4457700" y="276225"/>
          <a:ext cx="5314950" cy="6438899"/>
        </p:xfrm>
        <a:graphic>
          <a:graphicData uri="http://schemas.openxmlformats.org/presentationml/2006/ole">
            <mc:AlternateContent xmlns:mc="http://schemas.openxmlformats.org/markup-compatibility/2006">
              <mc:Choice xmlns:v="urn:schemas-microsoft-com:vml" Requires="v">
                <p:oleObj spid="_x0000_s1048" name="Document" r:id="rId3" imgW="7177915" imgH="9663262" progId="Word.Document.12">
                  <p:embed/>
                </p:oleObj>
              </mc:Choice>
              <mc:Fallback>
                <p:oleObj name="Document" r:id="rId3" imgW="7177915" imgH="9663262" progId="Word.Document.12">
                  <p:embed/>
                  <p:pic>
                    <p:nvPicPr>
                      <p:cNvPr id="0" name=""/>
                      <p:cNvPicPr/>
                      <p:nvPr/>
                    </p:nvPicPr>
                    <p:blipFill>
                      <a:blip r:embed="rId4"/>
                      <a:stretch>
                        <a:fillRect/>
                      </a:stretch>
                    </p:blipFill>
                    <p:spPr>
                      <a:xfrm>
                        <a:off x="4457700" y="276225"/>
                        <a:ext cx="5314950" cy="6438899"/>
                      </a:xfrm>
                      <a:prstGeom prst="rect">
                        <a:avLst/>
                      </a:prstGeom>
                    </p:spPr>
                  </p:pic>
                </p:oleObj>
              </mc:Fallback>
            </mc:AlternateContent>
          </a:graphicData>
        </a:graphic>
      </p:graphicFrame>
    </p:spTree>
    <p:extLst>
      <p:ext uri="{BB962C8B-B14F-4D97-AF65-F5344CB8AC3E}">
        <p14:creationId xmlns:p14="http://schemas.microsoft.com/office/powerpoint/2010/main" val="1857590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02354-51B6-4629-94D2-774AFA78F0CB}"/>
              </a:ext>
            </a:extLst>
          </p:cNvPr>
          <p:cNvSpPr>
            <a:spLocks noGrp="1"/>
          </p:cNvSpPr>
          <p:nvPr>
            <p:ph type="title"/>
          </p:nvPr>
        </p:nvSpPr>
        <p:spPr>
          <a:solidFill>
            <a:schemeClr val="bg1"/>
          </a:solidFill>
          <a:ln>
            <a:solidFill>
              <a:schemeClr val="bg1"/>
            </a:solidFill>
          </a:ln>
        </p:spPr>
        <p:txBody>
          <a:bodyPr/>
          <a:lstStyle/>
          <a:p>
            <a:endParaRPr lang="en-US" dirty="0"/>
          </a:p>
        </p:txBody>
      </p:sp>
      <p:sp>
        <p:nvSpPr>
          <p:cNvPr id="3" name="Text Placeholder 2">
            <a:extLst>
              <a:ext uri="{FF2B5EF4-FFF2-40B4-BE49-F238E27FC236}">
                <a16:creationId xmlns:a16="http://schemas.microsoft.com/office/drawing/2014/main" id="{358067B9-924D-4180-B15F-85659BBB5E0E}"/>
              </a:ext>
            </a:extLst>
          </p:cNvPr>
          <p:cNvSpPr>
            <a:spLocks noGrp="1"/>
          </p:cNvSpPr>
          <p:nvPr>
            <p:ph type="body" idx="1"/>
          </p:nvPr>
        </p:nvSpPr>
        <p:spPr>
          <a:xfrm>
            <a:off x="3886200" y="4672584"/>
            <a:ext cx="7315200" cy="1625474"/>
          </a:xfrm>
        </p:spPr>
        <p:txBody>
          <a:bodyPr>
            <a:noAutofit/>
          </a:bodyPr>
          <a:lstStyle/>
          <a:p>
            <a:pPr algn="ctr"/>
            <a:r>
              <a:rPr lang="en-US" sz="3200" b="1" dirty="0">
                <a:solidFill>
                  <a:srgbClr val="0070C0"/>
                </a:solidFill>
              </a:rPr>
              <a:t>BE SURE TO CHECK YOUR EMAIL OFTEN!</a:t>
            </a:r>
          </a:p>
          <a:p>
            <a:pPr algn="ctr"/>
            <a:r>
              <a:rPr lang="en-US" sz="3200" b="1" dirty="0">
                <a:solidFill>
                  <a:srgbClr val="0070C0"/>
                </a:solidFill>
              </a:rPr>
              <a:t> DO NOT IGNORE EMAILS SENT TO YOU BY YOUR COLLEGE. </a:t>
            </a:r>
          </a:p>
        </p:txBody>
      </p:sp>
      <p:pic>
        <p:nvPicPr>
          <p:cNvPr id="7" name="Picture 6">
            <a:extLst>
              <a:ext uri="{FF2B5EF4-FFF2-40B4-BE49-F238E27FC236}">
                <a16:creationId xmlns:a16="http://schemas.microsoft.com/office/drawing/2014/main" id="{238223CE-1410-4DE1-BF7A-A0618D89A279}"/>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3886200" y="1179576"/>
            <a:ext cx="7315200" cy="3374136"/>
          </a:xfrm>
          <a:prstGeom prst="rect">
            <a:avLst/>
          </a:prstGeom>
        </p:spPr>
      </p:pic>
      <p:sp>
        <p:nvSpPr>
          <p:cNvPr id="8" name="TextBox 7">
            <a:extLst>
              <a:ext uri="{FF2B5EF4-FFF2-40B4-BE49-F238E27FC236}">
                <a16:creationId xmlns:a16="http://schemas.microsoft.com/office/drawing/2014/main" id="{3A0008BC-3670-49C9-9D4C-6465C20073C2}"/>
              </a:ext>
            </a:extLst>
          </p:cNvPr>
          <p:cNvSpPr txBox="1"/>
          <p:nvPr/>
        </p:nvSpPr>
        <p:spPr>
          <a:xfrm>
            <a:off x="4803490" y="4199001"/>
            <a:ext cx="5276850" cy="230832"/>
          </a:xfrm>
          <a:prstGeom prst="rect">
            <a:avLst/>
          </a:prstGeom>
          <a:noFill/>
        </p:spPr>
        <p:txBody>
          <a:bodyPr wrap="square" rtlCol="0">
            <a:spAutoFit/>
          </a:bodyPr>
          <a:lstStyle/>
          <a:p>
            <a:r>
              <a:rPr lang="en-US" sz="900" dirty="0">
                <a:hlinkClick r:id="rId4" tooltip="https://creativecommons.org/licenses/by-sa/3.0/"/>
              </a:rPr>
              <a:t>A</a:t>
            </a:r>
            <a:endParaRPr lang="en-US" sz="900" dirty="0"/>
          </a:p>
        </p:txBody>
      </p:sp>
      <p:sp>
        <p:nvSpPr>
          <p:cNvPr id="11" name="TextBox 10">
            <a:extLst>
              <a:ext uri="{FF2B5EF4-FFF2-40B4-BE49-F238E27FC236}">
                <a16:creationId xmlns:a16="http://schemas.microsoft.com/office/drawing/2014/main" id="{C4862EAE-4039-4F94-BF70-C11943D47604}"/>
              </a:ext>
            </a:extLst>
          </p:cNvPr>
          <p:cNvSpPr txBox="1"/>
          <p:nvPr/>
        </p:nvSpPr>
        <p:spPr>
          <a:xfrm>
            <a:off x="0" y="750013"/>
            <a:ext cx="3380198" cy="5139869"/>
          </a:xfrm>
          <a:prstGeom prst="rect">
            <a:avLst/>
          </a:prstGeom>
          <a:noFill/>
        </p:spPr>
        <p:txBody>
          <a:bodyPr wrap="square" rtlCol="0">
            <a:spAutoFit/>
          </a:bodyPr>
          <a:lstStyle/>
          <a:p>
            <a:r>
              <a:rPr lang="en-US" sz="2400" dirty="0"/>
              <a:t>Once you see how much you have in </a:t>
            </a:r>
          </a:p>
          <a:p>
            <a:r>
              <a:rPr lang="en-US" sz="2400" dirty="0"/>
              <a:t>FREE MONEY, you can determine if you will need STUDENT LOANS. </a:t>
            </a:r>
          </a:p>
          <a:p>
            <a:endParaRPr lang="en-US" sz="800" dirty="0"/>
          </a:p>
          <a:p>
            <a:r>
              <a:rPr lang="en-US" sz="2400" dirty="0">
                <a:solidFill>
                  <a:schemeClr val="bg1"/>
                </a:solidFill>
              </a:rPr>
              <a:t>DON’T FORGET TO CHECK WITH THE HS GUIDANCE OFFICE ABOUT SCHOLARSHIPS!</a:t>
            </a:r>
            <a:endParaRPr lang="en-US" sz="800" dirty="0">
              <a:solidFill>
                <a:schemeClr val="bg1"/>
              </a:solidFill>
            </a:endParaRPr>
          </a:p>
          <a:p>
            <a:endParaRPr lang="en-US" sz="800" dirty="0"/>
          </a:p>
          <a:p>
            <a:r>
              <a:rPr lang="en-US" sz="2400" dirty="0"/>
              <a:t>Most colleges will also offer payment plans to pay college costs</a:t>
            </a:r>
          </a:p>
        </p:txBody>
      </p:sp>
    </p:spTree>
    <p:extLst>
      <p:ext uri="{BB962C8B-B14F-4D97-AF65-F5344CB8AC3E}">
        <p14:creationId xmlns:p14="http://schemas.microsoft.com/office/powerpoint/2010/main" val="3551826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0709"/>
            <a:ext cx="3422469" cy="5342708"/>
          </a:xfrm>
        </p:spPr>
        <p:txBody>
          <a:bodyPr/>
          <a:lstStyle/>
          <a:p>
            <a:r>
              <a:rPr lang="en-US" b="1" dirty="0"/>
              <a:t>Remember to file for Financial Aid every year!</a:t>
            </a:r>
            <a:br>
              <a:rPr lang="en-US" b="1" dirty="0"/>
            </a:br>
            <a:r>
              <a:rPr lang="en-US" b="1" dirty="0"/>
              <a:t/>
            </a:r>
            <a:br>
              <a:rPr lang="en-US" b="1" dirty="0"/>
            </a:br>
            <a:r>
              <a:rPr lang="en-US" b="1" dirty="0"/>
              <a:t>Keep records of your usernames and passwords.</a:t>
            </a:r>
            <a:br>
              <a:rPr lang="en-US" b="1" dirty="0"/>
            </a:br>
            <a:r>
              <a:rPr lang="en-US" b="1" dirty="0"/>
              <a:t/>
            </a:r>
            <a:br>
              <a:rPr lang="en-US" b="1" dirty="0"/>
            </a:br>
            <a:r>
              <a:rPr lang="en-US" b="1" dirty="0"/>
              <a:t>Ask for help if you need it.</a:t>
            </a:r>
          </a:p>
        </p:txBody>
      </p:sp>
      <p:pic>
        <p:nvPicPr>
          <p:cNvPr id="5" name="Content Placeholder 4" descr="Federal &lt;strong&gt;TRIO&lt;/strong&gt; Programs - Wikipedi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56861" y="770709"/>
            <a:ext cx="3657600" cy="1594104"/>
          </a:xfrm>
        </p:spPr>
      </p:pic>
      <p:sp>
        <p:nvSpPr>
          <p:cNvPr id="6" name="TextBox 5"/>
          <p:cNvSpPr txBox="1"/>
          <p:nvPr/>
        </p:nvSpPr>
        <p:spPr>
          <a:xfrm>
            <a:off x="3643654" y="2829321"/>
            <a:ext cx="7536535" cy="3046988"/>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EDUCATIONAL TALENT SEARCH Binghamton University</a:t>
            </a:r>
          </a:p>
          <a:p>
            <a:pPr algn="ctr"/>
            <a:endParaRPr lang="en-US" sz="3200" b="1" dirty="0">
              <a:latin typeface="Arial" panose="020B0604020202020204" pitchFamily="34" charset="0"/>
              <a:cs typeface="Arial" panose="020B0604020202020204" pitchFamily="34" charset="0"/>
            </a:endParaRPr>
          </a:p>
          <a:p>
            <a:pPr algn="ctr"/>
            <a:r>
              <a:rPr lang="en-US" sz="3200" b="1" dirty="0">
                <a:latin typeface="Arial" panose="020B0604020202020204" pitchFamily="34" charset="0"/>
                <a:cs typeface="Arial" panose="020B0604020202020204" pitchFamily="34" charset="0"/>
              </a:rPr>
              <a:t>Shaunté Middleton</a:t>
            </a:r>
          </a:p>
          <a:p>
            <a:pPr algn="ctr"/>
            <a:r>
              <a:rPr lang="en-US" sz="3200" b="1" dirty="0">
                <a:latin typeface="Arial" panose="020B0604020202020204" pitchFamily="34" charset="0"/>
                <a:cs typeface="Arial" panose="020B0604020202020204" pitchFamily="34" charset="0"/>
                <a:hlinkClick r:id="rId3"/>
              </a:rPr>
              <a:t>smiddle@binghamton.edu</a:t>
            </a:r>
            <a:endParaRPr lang="en-US" sz="3200" b="1" dirty="0">
              <a:latin typeface="Arial" panose="020B0604020202020204" pitchFamily="34" charset="0"/>
              <a:cs typeface="Arial" panose="020B0604020202020204" pitchFamily="34" charset="0"/>
            </a:endParaRPr>
          </a:p>
          <a:p>
            <a:pPr algn="ctr"/>
            <a:r>
              <a:rPr lang="en-US" sz="3200" b="1" dirty="0">
                <a:latin typeface="Arial" panose="020B0604020202020204" pitchFamily="34" charset="0"/>
                <a:cs typeface="Arial" panose="020B0604020202020204" pitchFamily="34" charset="0"/>
              </a:rPr>
              <a:t>607-777-5436</a:t>
            </a:r>
          </a:p>
        </p:txBody>
      </p:sp>
    </p:spTree>
    <p:extLst>
      <p:ext uri="{BB962C8B-B14F-4D97-AF65-F5344CB8AC3E}">
        <p14:creationId xmlns:p14="http://schemas.microsoft.com/office/powerpoint/2010/main" val="982493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722914-85E5-48D5-A6B0-B92FE2C2F82F}"/>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277402" y="213626"/>
            <a:ext cx="11712539" cy="6430748"/>
          </a:xfrm>
          <a:prstGeom prst="rect">
            <a:avLst/>
          </a:prstGeom>
        </p:spPr>
      </p:pic>
    </p:spTree>
    <p:extLst>
      <p:ext uri="{BB962C8B-B14F-4D97-AF65-F5344CB8AC3E}">
        <p14:creationId xmlns:p14="http://schemas.microsoft.com/office/powerpoint/2010/main" val="2697696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6482"/>
            <a:ext cx="3576918" cy="5325035"/>
          </a:xfrm>
        </p:spPr>
        <p:txBody>
          <a:bodyPr>
            <a:normAutofit fontScale="90000"/>
          </a:bodyPr>
          <a:lstStyle/>
          <a:p>
            <a:r>
              <a:rPr lang="en-US" b="1" dirty="0"/>
              <a:t>TRIO</a:t>
            </a:r>
            <a:r>
              <a:rPr lang="en-US" dirty="0"/>
              <a:t> </a:t>
            </a:r>
            <a:br>
              <a:rPr lang="en-US" dirty="0"/>
            </a:br>
            <a:r>
              <a:rPr lang="en-US" b="1" dirty="0"/>
              <a:t>Educational Talent  Search</a:t>
            </a:r>
            <a:r>
              <a:rPr lang="en-US" dirty="0"/>
              <a:t/>
            </a:r>
            <a:br>
              <a:rPr lang="en-US" dirty="0"/>
            </a:br>
            <a:r>
              <a:rPr lang="en-US" dirty="0"/>
              <a:t/>
            </a:r>
            <a:br>
              <a:rPr lang="en-US" dirty="0"/>
            </a:br>
            <a:r>
              <a:rPr lang="en-US" b="1" dirty="0"/>
              <a:t>Binghamton University</a:t>
            </a:r>
            <a:br>
              <a:rPr lang="en-US" b="1" dirty="0"/>
            </a:br>
            <a:r>
              <a:rPr lang="en-US" b="1" dirty="0"/>
              <a:t/>
            </a:r>
            <a:br>
              <a:rPr lang="en-US" b="1" dirty="0"/>
            </a:br>
            <a:r>
              <a:rPr lang="en-US" b="1" dirty="0"/>
              <a:t>Shaunté Middleton</a:t>
            </a:r>
            <a:br>
              <a:rPr lang="en-US" b="1" dirty="0"/>
            </a:br>
            <a:r>
              <a:rPr lang="en-US" b="1" dirty="0"/>
              <a:t>Counselor</a:t>
            </a:r>
            <a:br>
              <a:rPr lang="en-US" b="1" dirty="0"/>
            </a:br>
            <a:r>
              <a:rPr lang="en-US" b="1" dirty="0"/>
              <a:t>607-777-5436</a:t>
            </a:r>
            <a:br>
              <a:rPr lang="en-US" b="1" dirty="0"/>
            </a:br>
            <a:r>
              <a:rPr lang="en-US" sz="2600" b="1" dirty="0"/>
              <a:t>smiddle@binghamton.edu</a:t>
            </a: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4324" y="766482"/>
            <a:ext cx="8677676" cy="5325035"/>
          </a:xfrm>
        </p:spPr>
      </p:pic>
    </p:spTree>
    <p:extLst>
      <p:ext uri="{BB962C8B-B14F-4D97-AF65-F5344CB8AC3E}">
        <p14:creationId xmlns:p14="http://schemas.microsoft.com/office/powerpoint/2010/main" val="832432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70709"/>
            <a:ext cx="3409404" cy="5329645"/>
          </a:xfrm>
        </p:spPr>
        <p:txBody>
          <a:bodyPr/>
          <a:lstStyle/>
          <a:p>
            <a:r>
              <a:rPr lang="en-US" sz="4000" dirty="0"/>
              <a:t>The </a:t>
            </a:r>
            <a:r>
              <a:rPr lang="en-US" sz="4000" b="1" dirty="0"/>
              <a:t>Educational Talent Search Program </a:t>
            </a:r>
            <a:r>
              <a:rPr lang="en-US" b="1" dirty="0"/>
              <a:t>assists low income, first generation students in applying for college and financial aid.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03732" y="863600"/>
            <a:ext cx="6445211" cy="5121275"/>
          </a:xfrm>
        </p:spPr>
      </p:pic>
    </p:spTree>
    <p:extLst>
      <p:ext uri="{BB962C8B-B14F-4D97-AF65-F5344CB8AC3E}">
        <p14:creationId xmlns:p14="http://schemas.microsoft.com/office/powerpoint/2010/main" val="3571574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3035"/>
            <a:ext cx="3442447" cy="5378824"/>
          </a:xfrm>
        </p:spPr>
        <p:txBody>
          <a:bodyPr/>
          <a:lstStyle/>
          <a:p>
            <a:r>
              <a:rPr lang="en-US" b="1" dirty="0"/>
              <a:t>Financial Aid comes in several forms and from several sources.</a:t>
            </a:r>
            <a:br>
              <a:rPr lang="en-US" b="1" dirty="0"/>
            </a:br>
            <a:r>
              <a:rPr lang="en-US" dirty="0"/>
              <a:t/>
            </a:r>
            <a:br>
              <a:rPr lang="en-US" dirty="0"/>
            </a:br>
            <a:r>
              <a:rPr lang="en-US" b="1" dirty="0"/>
              <a:t>Federal</a:t>
            </a:r>
            <a:br>
              <a:rPr lang="en-US" b="1" dirty="0"/>
            </a:br>
            <a:r>
              <a:rPr lang="en-US" b="1" dirty="0"/>
              <a:t>State</a:t>
            </a:r>
            <a:br>
              <a:rPr lang="en-US" b="1" dirty="0"/>
            </a:br>
            <a:r>
              <a:rPr lang="en-US" b="1" dirty="0"/>
              <a:t>Local</a:t>
            </a:r>
            <a:br>
              <a:rPr lang="en-US" b="1" dirty="0"/>
            </a:br>
            <a:r>
              <a:rPr lang="en-US" b="1" dirty="0"/>
              <a:t>College</a:t>
            </a:r>
          </a:p>
        </p:txBody>
      </p:sp>
      <p:pic>
        <p:nvPicPr>
          <p:cNvPr id="4" name="Content Placeholder 3" descr="12th Grade AP English Literature | Mr. Nittl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5264" y="753035"/>
            <a:ext cx="5335524" cy="5335524"/>
          </a:xfrm>
        </p:spPr>
      </p:pic>
      <p:sp>
        <p:nvSpPr>
          <p:cNvPr id="5" name="TextBox 4"/>
          <p:cNvSpPr txBox="1"/>
          <p:nvPr/>
        </p:nvSpPr>
        <p:spPr>
          <a:xfrm>
            <a:off x="4534693" y="6131859"/>
            <a:ext cx="7016330" cy="769441"/>
          </a:xfrm>
          <a:prstGeom prst="rect">
            <a:avLst/>
          </a:prstGeom>
          <a:noFill/>
        </p:spPr>
        <p:txBody>
          <a:bodyPr wrap="square" rtlCol="0">
            <a:spAutoFit/>
          </a:bodyPr>
          <a:lstStyle/>
          <a:p>
            <a:r>
              <a:rPr lang="en-US" sz="4400" b="1" dirty="0"/>
              <a:t>Grants   Scholarships   Loans</a:t>
            </a:r>
          </a:p>
        </p:txBody>
      </p:sp>
    </p:spTree>
    <p:extLst>
      <p:ext uri="{BB962C8B-B14F-4D97-AF65-F5344CB8AC3E}">
        <p14:creationId xmlns:p14="http://schemas.microsoft.com/office/powerpoint/2010/main" val="391668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0709"/>
            <a:ext cx="3435531" cy="5277394"/>
          </a:xfrm>
        </p:spPr>
        <p:txBody>
          <a:bodyPr>
            <a:normAutofit fontScale="90000"/>
          </a:bodyPr>
          <a:lstStyle/>
          <a:p>
            <a:r>
              <a:rPr lang="en-US" b="1" dirty="0"/>
              <a:t>The Financial Aid process begins with filing the </a:t>
            </a:r>
            <a:r>
              <a:rPr lang="en-US" sz="4000" b="1" dirty="0"/>
              <a:t>FAFSA</a:t>
            </a:r>
            <a:r>
              <a:rPr lang="en-US" dirty="0"/>
              <a:t>.</a:t>
            </a:r>
            <a:br>
              <a:rPr lang="en-US" dirty="0"/>
            </a:br>
            <a:r>
              <a:rPr lang="en-US" dirty="0"/>
              <a:t/>
            </a:r>
            <a:br>
              <a:rPr lang="en-US" dirty="0"/>
            </a:br>
            <a:r>
              <a:rPr lang="en-US" sz="4000" b="1" dirty="0"/>
              <a:t>F</a:t>
            </a:r>
            <a:r>
              <a:rPr lang="en-US" b="1" dirty="0"/>
              <a:t>ree </a:t>
            </a:r>
            <a:r>
              <a:rPr lang="en-US" sz="4000" b="1" dirty="0"/>
              <a:t>A</a:t>
            </a:r>
            <a:r>
              <a:rPr lang="en-US" b="1" dirty="0"/>
              <a:t>pplication for </a:t>
            </a:r>
            <a:r>
              <a:rPr lang="en-US" sz="4000" b="1" dirty="0"/>
              <a:t>F</a:t>
            </a:r>
            <a:r>
              <a:rPr lang="en-US" b="1" dirty="0"/>
              <a:t>ederal </a:t>
            </a:r>
            <a:r>
              <a:rPr lang="en-US" sz="4000" b="1" dirty="0"/>
              <a:t>S</a:t>
            </a:r>
            <a:r>
              <a:rPr lang="en-US" b="1" dirty="0"/>
              <a:t>tudent </a:t>
            </a:r>
            <a:r>
              <a:rPr lang="en-US" sz="4000" b="1" dirty="0"/>
              <a:t>A</a:t>
            </a:r>
            <a:r>
              <a:rPr lang="en-US" b="1" dirty="0"/>
              <a:t>id.</a:t>
            </a:r>
            <a:br>
              <a:rPr lang="en-US" b="1" dirty="0"/>
            </a:br>
            <a:r>
              <a:rPr lang="en-US" dirty="0"/>
              <a:t/>
            </a:r>
            <a:br>
              <a:rPr lang="en-US" dirty="0"/>
            </a:br>
            <a:r>
              <a:rPr lang="en-US" sz="3200" dirty="0">
                <a:solidFill>
                  <a:srgbClr val="FF0000"/>
                </a:solidFill>
                <a:highlight>
                  <a:srgbClr val="FFFF00"/>
                </a:highlight>
                <a:hlinkClick r:id="rId2">
                  <a:extLst>
                    <a:ext uri="{A12FA001-AC4F-418D-AE19-62706E023703}">
                      <ahyp:hlinkClr xmlns:ahyp="http://schemas.microsoft.com/office/drawing/2018/hyperlinkcolor" xmlns="" val="tx"/>
                    </a:ext>
                  </a:extLst>
                </a:hlinkClick>
              </a:rPr>
              <a:t>www.FAFSA.GOV</a:t>
            </a:r>
            <a:r>
              <a:rPr lang="en-US" sz="3200" dirty="0">
                <a:solidFill>
                  <a:srgbClr val="FF0000"/>
                </a:solidFill>
                <a:highlight>
                  <a:srgbClr val="FFFF00"/>
                </a:highlight>
              </a:rPr>
              <a:t/>
            </a:r>
            <a:br>
              <a:rPr lang="en-US" sz="3200" dirty="0">
                <a:solidFill>
                  <a:srgbClr val="FF0000"/>
                </a:solidFill>
                <a:highlight>
                  <a:srgbClr val="FFFF00"/>
                </a:highlight>
              </a:rPr>
            </a:br>
            <a:r>
              <a:rPr lang="en-US" sz="3200" dirty="0">
                <a:solidFill>
                  <a:srgbClr val="FF0000"/>
                </a:solidFill>
                <a:highlight>
                  <a:srgbClr val="FFFF00"/>
                </a:highlight>
                <a:hlinkClick r:id="rId3">
                  <a:extLst>
                    <a:ext uri="{A12FA001-AC4F-418D-AE19-62706E023703}">
                      <ahyp:hlinkClr xmlns:ahyp="http://schemas.microsoft.com/office/drawing/2018/hyperlinkcolor" xmlns="" val="tx"/>
                    </a:ext>
                  </a:extLst>
                </a:hlinkClick>
              </a:rPr>
              <a:t>www.studentaid.gov</a:t>
            </a:r>
            <a:r>
              <a:rPr lang="en-US" sz="3200" dirty="0">
                <a:solidFill>
                  <a:srgbClr val="FF0000"/>
                </a:solidFill>
                <a:highlight>
                  <a:srgbClr val="FFFF00"/>
                </a:highlight>
              </a:rPr>
              <a:t> </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37314" y="1123837"/>
            <a:ext cx="5829579" cy="4158561"/>
          </a:xfrm>
        </p:spPr>
      </p:pic>
    </p:spTree>
    <p:extLst>
      <p:ext uri="{BB962C8B-B14F-4D97-AF65-F5344CB8AC3E}">
        <p14:creationId xmlns:p14="http://schemas.microsoft.com/office/powerpoint/2010/main" val="1375154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Here is a quick video overview of the Financial Aid process</a:t>
            </a:r>
            <a:r>
              <a:rPr lang="en-US" dirty="0"/>
              <a:t>.</a:t>
            </a:r>
            <a:br>
              <a:rPr lang="en-US" dirty="0"/>
            </a:br>
            <a:r>
              <a:rPr lang="en-US" sz="1800" dirty="0"/>
              <a:t>https://www.youtube.com/watch?v=emUDDQSFYRI</a:t>
            </a:r>
          </a:p>
        </p:txBody>
      </p:sp>
      <p:pic>
        <p:nvPicPr>
          <p:cNvPr id="6" name="Online Media 5" title="FAFSA® Overview">
            <a:hlinkClick r:id="" action="ppaction://media"/>
            <a:extLst>
              <a:ext uri="{FF2B5EF4-FFF2-40B4-BE49-F238E27FC236}">
                <a16:creationId xmlns:a16="http://schemas.microsoft.com/office/drawing/2014/main" id="{D1EA111F-F4D6-47DD-AFD6-7F953AA1E80B}"/>
              </a:ext>
            </a:extLst>
          </p:cNvPr>
          <p:cNvPicPr>
            <a:picLocks noGrp="1" noRot="1" noChangeAspect="1"/>
          </p:cNvPicPr>
          <p:nvPr>
            <p:ph idx="1"/>
            <a:videoFile r:link="rId1"/>
          </p:nvPr>
        </p:nvPicPr>
        <p:blipFill>
          <a:blip r:embed="rId3"/>
          <a:stretch>
            <a:fillRect/>
          </a:stretch>
        </p:blipFill>
        <p:spPr>
          <a:xfrm>
            <a:off x="3366581" y="757237"/>
            <a:ext cx="8572500" cy="5343525"/>
          </a:xfrm>
          <a:prstGeom prst="rect">
            <a:avLst/>
          </a:prstGeom>
        </p:spPr>
      </p:pic>
    </p:spTree>
    <p:extLst>
      <p:ext uri="{BB962C8B-B14F-4D97-AF65-F5344CB8AC3E}">
        <p14:creationId xmlns:p14="http://schemas.microsoft.com/office/powerpoint/2010/main" val="3591946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5875"/>
            <a:ext cx="3419475" cy="4791075"/>
          </a:xfrm>
        </p:spPr>
        <p:txBody>
          <a:bodyPr>
            <a:normAutofit fontScale="90000"/>
          </a:bodyPr>
          <a:lstStyle/>
          <a:p>
            <a:r>
              <a:rPr lang="en-US" dirty="0"/>
              <a:t/>
            </a:r>
            <a:br>
              <a:rPr lang="en-US" dirty="0"/>
            </a:br>
            <a:r>
              <a:rPr lang="en-US" b="1" dirty="0"/>
              <a:t>You can file a </a:t>
            </a:r>
            <a:r>
              <a:rPr lang="en-US" sz="4400" b="1" dirty="0"/>
              <a:t>FAFSA</a:t>
            </a:r>
            <a:r>
              <a:rPr lang="en-US" b="1" dirty="0"/>
              <a:t> beginning </a:t>
            </a:r>
            <a:r>
              <a:rPr lang="en-US" sz="4000" b="1" dirty="0"/>
              <a:t>October 1</a:t>
            </a:r>
            <a:r>
              <a:rPr lang="en-US" sz="4000" b="1" baseline="30000" dirty="0"/>
              <a:t>st</a:t>
            </a:r>
            <a:r>
              <a:rPr lang="en-US" b="1" dirty="0"/>
              <a:t>.</a:t>
            </a:r>
            <a:r>
              <a:rPr lang="en-US" sz="800" b="1" dirty="0"/>
              <a:t/>
            </a:r>
            <a:br>
              <a:rPr lang="en-US" sz="800" b="1" dirty="0"/>
            </a:br>
            <a:r>
              <a:rPr lang="en-US" sz="800" b="1" dirty="0"/>
              <a:t/>
            </a:r>
            <a:br>
              <a:rPr lang="en-US" sz="800" b="1" dirty="0"/>
            </a:br>
            <a:r>
              <a:rPr lang="en-US" b="1" dirty="0"/>
              <a:t>You will need income information from </a:t>
            </a:r>
            <a:r>
              <a:rPr lang="en-US" sz="6000" b="1" dirty="0"/>
              <a:t>2021</a:t>
            </a:r>
            <a:r>
              <a:rPr lang="en-US" b="1" dirty="0"/>
              <a:t>. </a:t>
            </a:r>
            <a:br>
              <a:rPr lang="en-US" b="1" dirty="0"/>
            </a:br>
            <a:r>
              <a:rPr lang="en-US" b="1" dirty="0"/>
              <a:t>That includes your taxes and any untaxable income.</a:t>
            </a:r>
            <a:br>
              <a:rPr lang="en-US" b="1" dirty="0"/>
            </a:br>
            <a:r>
              <a:rPr lang="en-US" dirty="0"/>
              <a:t/>
            </a:r>
            <a:br>
              <a:rPr lang="en-US" dirty="0"/>
            </a:br>
            <a:endParaRPr lang="en-US" dirty="0"/>
          </a:p>
        </p:txBody>
      </p:sp>
      <p:pic>
        <p:nvPicPr>
          <p:cNvPr id="4" name="Picture 3">
            <a:extLst>
              <a:ext uri="{FF2B5EF4-FFF2-40B4-BE49-F238E27FC236}">
                <a16:creationId xmlns:a16="http://schemas.microsoft.com/office/drawing/2014/main" id="{A6E9022E-2823-46F8-A76E-19F574774111}"/>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3935943" y="1195884"/>
            <a:ext cx="7181850" cy="4619625"/>
          </a:xfrm>
          <a:prstGeom prst="rect">
            <a:avLst/>
          </a:prstGeom>
        </p:spPr>
      </p:pic>
      <p:sp>
        <p:nvSpPr>
          <p:cNvPr id="5" name="TextBox 4">
            <a:extLst>
              <a:ext uri="{FF2B5EF4-FFF2-40B4-BE49-F238E27FC236}">
                <a16:creationId xmlns:a16="http://schemas.microsoft.com/office/drawing/2014/main" id="{239405A3-6686-42B4-98C1-DB64DF1B46C6}"/>
              </a:ext>
            </a:extLst>
          </p:cNvPr>
          <p:cNvSpPr txBox="1"/>
          <p:nvPr/>
        </p:nvSpPr>
        <p:spPr>
          <a:xfrm>
            <a:off x="-4053251" y="6627168"/>
            <a:ext cx="7181850" cy="230832"/>
          </a:xfrm>
          <a:prstGeom prst="rect">
            <a:avLst/>
          </a:prstGeom>
          <a:noFill/>
        </p:spPr>
        <p:txBody>
          <a:bodyPr wrap="square" rtlCol="0">
            <a:spAutoFit/>
          </a:bodyPr>
          <a:lstStyle/>
          <a:p>
            <a:r>
              <a:rPr lang="en-US" sz="900">
                <a:hlinkClick r:id="rId3" tooltip="http://www.progressive-charlestown.com/2021/01/federal-financial-aid-for-college-will.html"/>
              </a:rPr>
              <a:t>This Photo</a:t>
            </a:r>
            <a:r>
              <a:rPr lang="en-US" sz="900"/>
              <a:t> by Unknown Author is licensed under </a:t>
            </a:r>
            <a:r>
              <a:rPr lang="en-US" sz="900">
                <a:hlinkClick r:id="rId4" tooltip="https://creativecommons.org/licenses/by-sa/3.0/"/>
              </a:rPr>
              <a:t>CC BY-SA</a:t>
            </a:r>
            <a:endParaRPr lang="en-US" sz="900"/>
          </a:p>
        </p:txBody>
      </p:sp>
      <p:sp>
        <p:nvSpPr>
          <p:cNvPr id="7" name="Content Placeholder 6">
            <a:extLst>
              <a:ext uri="{FF2B5EF4-FFF2-40B4-BE49-F238E27FC236}">
                <a16:creationId xmlns:a16="http://schemas.microsoft.com/office/drawing/2014/main" id="{247F1ED3-D1D4-4110-85B5-810FC91A270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58033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3C226-3F81-4EA2-A3C1-BAD5649D9C4E}"/>
              </a:ext>
            </a:extLst>
          </p:cNvPr>
          <p:cNvSpPr>
            <a:spLocks noGrp="1"/>
          </p:cNvSpPr>
          <p:nvPr>
            <p:ph type="title"/>
          </p:nvPr>
        </p:nvSpPr>
        <p:spPr>
          <a:xfrm>
            <a:off x="0" y="790575"/>
            <a:ext cx="3467100" cy="5276850"/>
          </a:xfrm>
        </p:spPr>
        <p:txBody>
          <a:bodyPr>
            <a:normAutofit/>
          </a:bodyPr>
          <a:lstStyle/>
          <a:p>
            <a:pPr algn="ctr"/>
            <a:r>
              <a:rPr lang="en-US" sz="4400" b="1" dirty="0"/>
              <a:t>Filling out the FAFSA form </a:t>
            </a:r>
            <a:br>
              <a:rPr lang="en-US" sz="4400" b="1" dirty="0"/>
            </a:br>
            <a:r>
              <a:rPr lang="en-US" sz="1800" b="1" dirty="0"/>
              <a:t>https://www.youtube.com/watch?v=w9HWaQpuNSk</a:t>
            </a:r>
          </a:p>
        </p:txBody>
      </p:sp>
      <p:pic>
        <p:nvPicPr>
          <p:cNvPr id="3" name="Online Media 2" title="How to Fill Out the Free Application for Federal Student Aid (FAFSA®) Form">
            <a:hlinkClick r:id="" action="ppaction://media"/>
            <a:extLst>
              <a:ext uri="{FF2B5EF4-FFF2-40B4-BE49-F238E27FC236}">
                <a16:creationId xmlns:a16="http://schemas.microsoft.com/office/drawing/2014/main" id="{9B855551-5A31-4A04-AD9A-EB5D15F89854}"/>
              </a:ext>
            </a:extLst>
          </p:cNvPr>
          <p:cNvPicPr>
            <a:picLocks noRot="1" noChangeAspect="1"/>
          </p:cNvPicPr>
          <p:nvPr>
            <a:videoFile r:link="rId1"/>
          </p:nvPr>
        </p:nvPicPr>
        <p:blipFill>
          <a:blip r:embed="rId3"/>
          <a:stretch>
            <a:fillRect/>
          </a:stretch>
        </p:blipFill>
        <p:spPr>
          <a:xfrm>
            <a:off x="3467100" y="790575"/>
            <a:ext cx="8235827" cy="5295900"/>
          </a:xfrm>
          <a:prstGeom prst="rect">
            <a:avLst/>
          </a:prstGeom>
        </p:spPr>
      </p:pic>
    </p:spTree>
    <p:extLst>
      <p:ext uri="{BB962C8B-B14F-4D97-AF65-F5344CB8AC3E}">
        <p14:creationId xmlns:p14="http://schemas.microsoft.com/office/powerpoint/2010/main" val="2684517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88B2A-5A21-4EEF-8B2E-8A1CE85A2EE7}"/>
              </a:ext>
            </a:extLst>
          </p:cNvPr>
          <p:cNvSpPr>
            <a:spLocks noGrp="1"/>
          </p:cNvSpPr>
          <p:nvPr>
            <p:ph type="title"/>
          </p:nvPr>
        </p:nvSpPr>
        <p:spPr>
          <a:xfrm>
            <a:off x="0" y="724620"/>
            <a:ext cx="3416060" cy="5381096"/>
          </a:xfrm>
        </p:spPr>
        <p:txBody>
          <a:bodyPr>
            <a:normAutofit/>
          </a:bodyPr>
          <a:lstStyle/>
          <a:p>
            <a:r>
              <a:rPr lang="en-US" b="1" dirty="0"/>
              <a:t>You can begin the process now by getting an </a:t>
            </a:r>
            <a:br>
              <a:rPr lang="en-US" b="1" dirty="0"/>
            </a:br>
            <a:r>
              <a:rPr lang="en-US" sz="4000" b="1" dirty="0"/>
              <a:t>FSA ID </a:t>
            </a:r>
            <a:br>
              <a:rPr lang="en-US" sz="4000" b="1" dirty="0"/>
            </a:br>
            <a:r>
              <a:rPr lang="en-US" sz="4000" b="1" dirty="0"/>
              <a:t>Username and Password </a:t>
            </a:r>
            <a:r>
              <a:rPr lang="en-US" b="1" dirty="0"/>
              <a:t/>
            </a:r>
            <a:br>
              <a:rPr lang="en-US" b="1" dirty="0"/>
            </a:br>
            <a:r>
              <a:rPr lang="en-US" b="1" dirty="0"/>
              <a:t>to use as an electronic signature.</a:t>
            </a:r>
            <a:br>
              <a:rPr lang="en-US" b="1" dirty="0"/>
            </a:br>
            <a:r>
              <a:rPr lang="en-US" sz="2000" b="1" dirty="0"/>
              <a:t>https://www.youtube.com/watch?v=yj1Pn-shze8</a:t>
            </a:r>
            <a:endParaRPr lang="en-US" sz="2000" dirty="0"/>
          </a:p>
        </p:txBody>
      </p:sp>
      <p:pic>
        <p:nvPicPr>
          <p:cNvPr id="4" name="Online Media 3" title="How to Create an Account and Username (FSA ID) for StudentAid.gov">
            <a:hlinkClick r:id="" action="ppaction://media"/>
            <a:extLst>
              <a:ext uri="{FF2B5EF4-FFF2-40B4-BE49-F238E27FC236}">
                <a16:creationId xmlns:a16="http://schemas.microsoft.com/office/drawing/2014/main" id="{46C8F83E-05CB-4787-A1F9-6D5CE1F58088}"/>
              </a:ext>
            </a:extLst>
          </p:cNvPr>
          <p:cNvPicPr>
            <a:picLocks noGrp="1" noRot="1" noChangeAspect="1"/>
          </p:cNvPicPr>
          <p:nvPr>
            <p:ph idx="1"/>
            <a:videoFile r:link="rId1"/>
          </p:nvPr>
        </p:nvPicPr>
        <p:blipFill>
          <a:blip r:embed="rId3"/>
          <a:stretch>
            <a:fillRect/>
          </a:stretch>
        </p:blipFill>
        <p:spPr>
          <a:xfrm>
            <a:off x="3486150" y="743140"/>
            <a:ext cx="8287177" cy="5362575"/>
          </a:xfrm>
          <a:prstGeom prst="rect">
            <a:avLst/>
          </a:prstGeom>
        </p:spPr>
      </p:pic>
    </p:spTree>
    <p:extLst>
      <p:ext uri="{BB962C8B-B14F-4D97-AF65-F5344CB8AC3E}">
        <p14:creationId xmlns:p14="http://schemas.microsoft.com/office/powerpoint/2010/main" val="603422671"/>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1290</TotalTime>
  <Words>583</Words>
  <Application>Microsoft Office PowerPoint</Application>
  <PresentationFormat>Widescreen</PresentationFormat>
  <Paragraphs>43</Paragraphs>
  <Slides>18</Slides>
  <Notes>0</Notes>
  <HiddenSlides>0</HiddenSlides>
  <MMClips>4</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3" baseType="lpstr">
      <vt:lpstr>Arial</vt:lpstr>
      <vt:lpstr>Corbel</vt:lpstr>
      <vt:lpstr>Wingdings 2</vt:lpstr>
      <vt:lpstr>Frame</vt:lpstr>
      <vt:lpstr>Document</vt:lpstr>
      <vt:lpstr>FINANCIAL AID for 2023-2024 </vt:lpstr>
      <vt:lpstr>TRIO  Educational Talent  Search  Binghamton University  Shaunté Middleton Counselor 607-777-5436 smiddle@binghamton.edu</vt:lpstr>
      <vt:lpstr>The Educational Talent Search Program assists low income, first generation students in applying for college and financial aid.</vt:lpstr>
      <vt:lpstr>Financial Aid comes in several forms and from several sources.  Federal State Local College</vt:lpstr>
      <vt:lpstr>The Financial Aid process begins with filing the FAFSA.  Free Application for Federal Student Aid.  www.FAFSA.GOV www.studentaid.gov </vt:lpstr>
      <vt:lpstr>Here is a quick video overview of the Financial Aid process. https://www.youtube.com/watch?v=emUDDQSFYRI</vt:lpstr>
      <vt:lpstr> You can file a FAFSA beginning October 1st.  You will need income information from 2021.  That includes your taxes and any untaxable income.  </vt:lpstr>
      <vt:lpstr>Filling out the FAFSA form  https://www.youtube.com/watch?v=w9HWaQpuNSk</vt:lpstr>
      <vt:lpstr>You can begin the process now by getting an  FSA ID  Username and Password  to use as an electronic signature. https://www.youtube.com/watch?v=yj1Pn-shze8</vt:lpstr>
      <vt:lpstr>What is a SAR? Student Aid Report    </vt:lpstr>
      <vt:lpstr>You will find a      direct link to the New York State TAP application on the confirmation page of the FAFSA.  Click there if you would like to  “Start your state application”. </vt:lpstr>
      <vt:lpstr>HESC.NY.GOV is also the place to apply for the NYS Excelsior Scholarship.    $125,000 income limit this year.  LAST DOLLAR SCHOLASHIP</vt:lpstr>
      <vt:lpstr>www. HESC.NY.GOV/ TOTW https://www.youtube.com/watch?v=gB30ASXhCho</vt:lpstr>
      <vt:lpstr>Once you completed the your FAFSA and TAP…  AM I DONE WITH FINANCIAL AID?</vt:lpstr>
      <vt:lpstr>Your college will assign you an online account.   This account is where you can see what types of  Financial Aid you have been offered. You will need to ACCEPT or DECLINE your financial aid offer in this account. You will also use this account to register  for classes, create your schedule,see your grades.</vt:lpstr>
      <vt:lpstr>PowerPoint Presentation</vt:lpstr>
      <vt:lpstr>Remember to file for Financial Aid every year!  Keep records of your usernames and passwords.  Ask for help if you need it.</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 for 2019-2020</dc:title>
  <dc:creator>Diana Johnson</dc:creator>
  <cp:lastModifiedBy>ladmin</cp:lastModifiedBy>
  <cp:revision>79</cp:revision>
  <dcterms:created xsi:type="dcterms:W3CDTF">2018-09-20T18:19:54Z</dcterms:created>
  <dcterms:modified xsi:type="dcterms:W3CDTF">2022-10-25T14:58:41Z</dcterms:modified>
</cp:coreProperties>
</file>